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1" r:id="rId5"/>
    <p:sldMasterId id="2147483882" r:id="rId6"/>
  </p:sldMasterIdLst>
  <p:notesMasterIdLst>
    <p:notesMasterId r:id="rId28"/>
  </p:notesMasterIdLst>
  <p:sldIdLst>
    <p:sldId id="256" r:id="rId7"/>
    <p:sldId id="263" r:id="rId8"/>
    <p:sldId id="296" r:id="rId9"/>
    <p:sldId id="264" r:id="rId10"/>
    <p:sldId id="265" r:id="rId11"/>
    <p:sldId id="270" r:id="rId12"/>
    <p:sldId id="266" r:id="rId13"/>
    <p:sldId id="300" r:id="rId14"/>
    <p:sldId id="291" r:id="rId15"/>
    <p:sldId id="292" r:id="rId16"/>
    <p:sldId id="290" r:id="rId17"/>
    <p:sldId id="293" r:id="rId18"/>
    <p:sldId id="278" r:id="rId19"/>
    <p:sldId id="267" r:id="rId20"/>
    <p:sldId id="268" r:id="rId21"/>
    <p:sldId id="269" r:id="rId22"/>
    <p:sldId id="294" r:id="rId23"/>
    <p:sldId id="295" r:id="rId24"/>
    <p:sldId id="297" r:id="rId25"/>
    <p:sldId id="298" r:id="rId26"/>
    <p:sldId id="29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93">
          <p15:clr>
            <a:srgbClr val="A4A3A4"/>
          </p15:clr>
        </p15:guide>
        <p15:guide id="2" pos="1844">
          <p15:clr>
            <a:srgbClr val="A4A3A4"/>
          </p15:clr>
        </p15:guide>
        <p15:guide id="3" pos="7287">
          <p15:clr>
            <a:srgbClr val="A4A3A4"/>
          </p15:clr>
        </p15:guide>
        <p15:guide id="4" orient="horz" pos="890">
          <p15:clr>
            <a:srgbClr val="A4A3A4"/>
          </p15:clr>
        </p15:guide>
        <p15:guide id="5" orient="horz" pos="3884">
          <p15:clr>
            <a:srgbClr val="A4A3A4"/>
          </p15:clr>
        </p15:guide>
        <p15:guide id="6" pos="5110">
          <p15:clr>
            <a:srgbClr val="A4A3A4"/>
          </p15:clr>
        </p15:guide>
        <p15:guide id="7" orient="horz" pos="3045">
          <p15:clr>
            <a:srgbClr val="A4A3A4"/>
          </p15:clr>
        </p15:guide>
        <p15:guide id="8" orient="horz" pos="2614">
          <p15:clr>
            <a:srgbClr val="A4A3A4"/>
          </p15:clr>
        </p15:guide>
        <p15:guide id="9" orient="horz" pos="3158">
          <p15:clr>
            <a:srgbClr val="A4A3A4"/>
          </p15:clr>
        </p15:guide>
        <p15:guide id="10" orient="horz" pos="663">
          <p15:clr>
            <a:srgbClr val="A4A3A4"/>
          </p15:clr>
        </p15:guide>
        <p15:guide id="11" orient="horz" pos="3816">
          <p15:clr>
            <a:srgbClr val="A4A3A4"/>
          </p15:clr>
        </p15:guide>
        <p15:guide id="12" pos="1050">
          <p15:clr>
            <a:srgbClr val="A4A3A4"/>
          </p15:clr>
        </p15:guide>
        <p15:guide id="13" pos="3500">
          <p15:clr>
            <a:srgbClr val="A4A3A4"/>
          </p15:clr>
        </p15:guide>
        <p15:guide id="14" pos="4883">
          <p15:clr>
            <a:srgbClr val="A4A3A4"/>
          </p15:clr>
        </p15:guide>
        <p15:guide id="15" pos="6108">
          <p15:clr>
            <a:srgbClr val="A4A3A4"/>
          </p15:clr>
        </p15:guide>
        <p15:guide id="16" orient="horz" pos="1684">
          <p15:clr>
            <a:srgbClr val="A4A3A4"/>
          </p15:clr>
        </p15:guide>
        <p15:guide id="17" orient="horz" pos="4224">
          <p15:clr>
            <a:srgbClr val="A4A3A4"/>
          </p15:clr>
        </p15:guide>
        <p15:guide id="18" orient="horz" pos="40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90"/>
  </p:normalViewPr>
  <p:slideViewPr>
    <p:cSldViewPr snapToGrid="0" snapToObjects="1" showGuides="1">
      <p:cViewPr varScale="1">
        <p:scale>
          <a:sx n="64" d="100"/>
          <a:sy n="64" d="100"/>
        </p:scale>
        <p:origin x="48" y="2288"/>
      </p:cViewPr>
      <p:guideLst>
        <p:guide pos="393"/>
        <p:guide pos="1844"/>
        <p:guide pos="7287"/>
        <p:guide orient="horz" pos="890"/>
        <p:guide orient="horz" pos="3884"/>
        <p:guide pos="5110"/>
        <p:guide orient="horz" pos="3045"/>
        <p:guide orient="horz" pos="2614"/>
        <p:guide orient="horz" pos="3158"/>
        <p:guide orient="horz" pos="663"/>
        <p:guide orient="horz" pos="3816"/>
        <p:guide pos="1050"/>
        <p:guide pos="3500"/>
        <p:guide pos="4883"/>
        <p:guide pos="6108"/>
        <p:guide orient="horz" pos="1684"/>
        <p:guide orient="horz" pos="4224"/>
        <p:guide orient="horz" pos="406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eg>
</file>

<file path=ppt/media/image2.pn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6F282D-C517-644F-A9BF-E984009CABAF}" type="datetimeFigureOut">
              <a:rPr lang="en-GB" smtClean="0"/>
              <a:t>27/09/2018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4D8C1-ECDA-5F4D-9EBF-F7436E4F408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793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278" y="-941294"/>
            <a:ext cx="12486556" cy="87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321" y="2191871"/>
            <a:ext cx="6309358" cy="247425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89266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6851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459895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75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8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31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82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944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93"/>
            <a:ext cx="1312606" cy="206477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510"/>
            <a:ext cx="10938067" cy="7382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39763" y="2043173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/>
              <a:t>Point one goes here</a:t>
            </a:r>
            <a:endParaRPr lang="en-US" dirty="0"/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639606" y="3109330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639606" y="4187008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639606" y="5277986"/>
            <a:ext cx="10937875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15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2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25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22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88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3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450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8005" y="2043113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3109270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4187008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927848" y="5277926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622177"/>
            <a:ext cx="2851150" cy="247435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579517"/>
            <a:ext cx="2010612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581000"/>
            <a:ext cx="2011144" cy="176505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579517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595283"/>
            <a:ext cx="2011144" cy="174371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712133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582217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6452301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3582216" y="2606411"/>
            <a:ext cx="2010612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2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711600" y="2608223"/>
            <a:ext cx="2011144" cy="171061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1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451769" y="2606411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3</a:t>
            </a:r>
          </a:p>
        </p:txBody>
      </p:sp>
      <p:sp>
        <p:nvSpPr>
          <p:cNvPr id="15" name="Oval 14"/>
          <p:cNvSpPr/>
          <p:nvPr/>
        </p:nvSpPr>
        <p:spPr>
          <a:xfrm>
            <a:off x="9322386" y="2458222"/>
            <a:ext cx="2010612" cy="201061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9322120" y="2622177"/>
            <a:ext cx="2011144" cy="168993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Fact 4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3582216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711600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451769" y="4652683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9321322" y="4652682"/>
            <a:ext cx="2011363" cy="17528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2" name="Rectangle 1"/>
          <p:cNvSpPr/>
          <p:nvPr/>
        </p:nvSpPr>
        <p:spPr>
          <a:xfrm>
            <a:off x="345156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172435" y="2191871"/>
            <a:ext cx="5660977" cy="6185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45156" y="2191871"/>
            <a:ext cx="11488256" cy="618564"/>
            <a:chOff x="345156" y="2191871"/>
            <a:chExt cx="10488100" cy="618564"/>
          </a:xfrm>
          <a:solidFill>
            <a:schemeClr val="accent6"/>
          </a:solidFill>
        </p:grpSpPr>
        <p:sp>
          <p:nvSpPr>
            <p:cNvPr id="2" name="Rectangle 1"/>
            <p:cNvSpPr/>
            <p:nvPr/>
          </p:nvSpPr>
          <p:spPr>
            <a:xfrm>
              <a:off x="345156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665118" y="2191871"/>
              <a:ext cx="5168138" cy="6185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01819" y="2191872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29097" y="2191871"/>
            <a:ext cx="5347652" cy="6185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Header goes here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501820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6330387" y="2944813"/>
            <a:ext cx="5346362" cy="3308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Futura PT Medium" charset="0"/>
                <a:ea typeface="Futura PT Medium" charset="0"/>
                <a:cs typeface="Futura PT Medium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7714965" y="1218218"/>
            <a:ext cx="2503855" cy="250385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Oval 6"/>
          <p:cNvSpPr/>
          <p:nvPr/>
        </p:nvSpPr>
        <p:spPr>
          <a:xfrm>
            <a:off x="8788500" y="3077689"/>
            <a:ext cx="2503855" cy="2503855"/>
          </a:xfrm>
          <a:prstGeom prst="ellipse">
            <a:avLst/>
          </a:prstGeom>
          <a:solidFill>
            <a:schemeClr val="accent3">
              <a:lumMod val="75000"/>
              <a:alpha val="74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4900445"/>
              <a:satOff val="-20388"/>
              <a:lumOff val="4804"/>
              <a:alphaOff val="0"/>
            </a:schemeClr>
          </a:fillRef>
          <a:effectRef idx="0">
            <a:schemeClr val="accent4">
              <a:alpha val="50000"/>
              <a:hueOff val="4900445"/>
              <a:satOff val="-20388"/>
              <a:lumOff val="4804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Oval 7"/>
          <p:cNvSpPr/>
          <p:nvPr/>
        </p:nvSpPr>
        <p:spPr>
          <a:xfrm>
            <a:off x="6641431" y="3077689"/>
            <a:ext cx="2503855" cy="2503855"/>
          </a:xfrm>
          <a:prstGeom prst="ellipse">
            <a:avLst/>
          </a:prstGeom>
          <a:solidFill>
            <a:schemeClr val="bg2">
              <a:lumMod val="90000"/>
              <a:alpha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3160643"/>
            <a:ext cx="6039678" cy="2805166"/>
          </a:xfrm>
        </p:spPr>
        <p:txBody>
          <a:bodyPr wrap="square">
            <a:noAutofit/>
          </a:bodyPr>
          <a:lstStyle>
            <a:lvl1pPr>
              <a:defRPr sz="1800" b="0" i="0">
                <a:latin typeface="Futura PT Book" charset="0"/>
                <a:ea typeface="Futura PT Book" charset="0"/>
                <a:cs typeface="Futura PT Book" charset="0"/>
              </a:defRPr>
            </a:lvl1pPr>
            <a:lvl2pPr marL="449263" indent="-225425">
              <a:tabLst/>
              <a:defRPr sz="1600" b="0" i="0">
                <a:latin typeface="Futura PT Book" charset="0"/>
                <a:ea typeface="Futura PT Book" charset="0"/>
                <a:cs typeface="Futura PT Book" charset="0"/>
              </a:defRPr>
            </a:lvl2pPr>
            <a:lvl3pPr marL="673100" indent="-223838">
              <a:tabLst/>
              <a:defRPr sz="1400" b="0" i="0">
                <a:latin typeface="Futura PT Book" charset="0"/>
                <a:ea typeface="Futura PT Book" charset="0"/>
                <a:cs typeface="Futura PT Book" charset="0"/>
              </a:defRPr>
            </a:lvl3pPr>
            <a:lvl4pPr marL="898525" indent="-225425">
              <a:tabLst/>
              <a:defRPr sz="1200" b="0" i="0">
                <a:latin typeface="Futura PT Book" charset="0"/>
                <a:ea typeface="Futura PT Book" charset="0"/>
                <a:cs typeface="Futura PT Book" charset="0"/>
              </a:defRPr>
            </a:lvl4pPr>
            <a:lvl5pPr marL="1157288" indent="-258763">
              <a:tabLst/>
              <a:defRPr sz="1100" b="0" i="0">
                <a:latin typeface="Futura PT Book" charset="0"/>
                <a:ea typeface="Futura PT Book" charset="0"/>
                <a:cs typeface="Futura PT Book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756884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7278" y="-941294"/>
            <a:ext cx="12486556" cy="87405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321" y="2191871"/>
            <a:ext cx="6309358" cy="247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40478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20440201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331933227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>
      <p:ext uri="{BB962C8B-B14F-4D97-AF65-F5344CB8AC3E}">
        <p14:creationId xmlns:p14="http://schemas.microsoft.com/office/powerpoint/2010/main" val="375380470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0893471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5146037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Footer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262983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926577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2862565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73075" y="2500593"/>
            <a:ext cx="11245850" cy="19510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algn="ctr"/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Title page copy is </a:t>
            </a:r>
            <a:r>
              <a:rPr lang="en-US" sz="5400" b="1" dirty="0" err="1">
                <a:latin typeface="Futura PT Heavy" charset="0"/>
                <a:ea typeface="Futura PT Heavy" charset="0"/>
                <a:cs typeface="Futura PT Heavy" charset="0"/>
              </a:rPr>
              <a:t>Futura</a:t>
            </a: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 heavy </a:t>
            </a:r>
            <a:b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</a:br>
            <a:r>
              <a:rPr lang="en-US" sz="5400" b="1" dirty="0">
                <a:latin typeface="Futura PT Heavy" charset="0"/>
                <a:ea typeface="Futura PT Heavy" charset="0"/>
                <a:cs typeface="Futura PT Heavy" charset="0"/>
              </a:rPr>
              <a:t>in sentence case and is centered</a:t>
            </a:r>
          </a:p>
        </p:txBody>
      </p:sp>
    </p:spTree>
    <p:extLst/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89266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5126563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4598956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  <a:p>
            <a:endParaRPr lang="en-US" sz="2000" dirty="0">
              <a:latin typeface="Futura PT Book" charset="0"/>
              <a:ea typeface="Futura PT Book" charset="0"/>
              <a:cs typeface="Futura PT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7090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384740" y="333375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384740" y="1051742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384740" y="2110850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521047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21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39414" y="2053515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414" y="312032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5" name="Triangle 4"/>
          <p:cNvSpPr/>
          <p:nvPr/>
        </p:nvSpPr>
        <p:spPr>
          <a:xfrm rot="10800000">
            <a:off x="5452144" y="278225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iangle 5"/>
          <p:cNvSpPr/>
          <p:nvPr/>
        </p:nvSpPr>
        <p:spPr>
          <a:xfrm rot="10800000">
            <a:off x="5452145" y="3839222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9414" y="4201884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8" name="Triangle 7"/>
          <p:cNvSpPr/>
          <p:nvPr/>
        </p:nvSpPr>
        <p:spPr>
          <a:xfrm rot="10800000">
            <a:off x="5452145" y="4935533"/>
            <a:ext cx="1312606" cy="206477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39414" y="5283450"/>
            <a:ext cx="10938067" cy="73825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  <a:latin typeface="Futura PT Heavy" charset="0"/>
              <a:ea typeface="Futura PT Heavy" charset="0"/>
              <a:cs typeface="Futura PT Heavy" charset="0"/>
            </a:endParaRP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928005" y="2043113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3109270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4187008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three goes here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927848" y="5277926"/>
            <a:ext cx="10361392" cy="7493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Point four goes here</a:t>
            </a:r>
          </a:p>
        </p:txBody>
      </p:sp>
    </p:spTree>
    <p:extLst>
      <p:ext uri="{BB962C8B-B14F-4D97-AF65-F5344CB8AC3E}">
        <p14:creationId xmlns:p14="http://schemas.microsoft.com/office/powerpoint/2010/main" val="4066408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672353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605618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538884" y="2433917"/>
            <a:ext cx="2850776" cy="285077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4605338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two 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71792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one goes here</a:t>
            </a:r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8538510" y="2595283"/>
            <a:ext cx="2851150" cy="252814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 i="0"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Point three goes here</a:t>
            </a:r>
          </a:p>
        </p:txBody>
      </p:sp>
    </p:spTree>
    <p:extLst>
      <p:ext uri="{BB962C8B-B14F-4D97-AF65-F5344CB8AC3E}">
        <p14:creationId xmlns:p14="http://schemas.microsoft.com/office/powerpoint/2010/main" val="23835652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48641964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459482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379027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7301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7714965" y="1218218"/>
            <a:ext cx="2503855" cy="250385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50000"/>
              <a:hueOff val="0"/>
              <a:satOff val="0"/>
              <a:lumOff val="0"/>
              <a:alphaOff val="0"/>
            </a:schemeClr>
          </a:effectRef>
          <a:fontRef idx="minor">
            <a:schemeClr val="tx1"/>
          </a:fontRef>
        </p:style>
      </p:sp>
      <p:sp>
        <p:nvSpPr>
          <p:cNvPr id="7" name="Oval 6"/>
          <p:cNvSpPr/>
          <p:nvPr/>
        </p:nvSpPr>
        <p:spPr>
          <a:xfrm>
            <a:off x="8788500" y="3077689"/>
            <a:ext cx="2503855" cy="2503855"/>
          </a:xfrm>
          <a:prstGeom prst="ellipse">
            <a:avLst/>
          </a:prstGeom>
          <a:solidFill>
            <a:schemeClr val="accent3">
              <a:lumMod val="75000"/>
              <a:alpha val="74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4900445"/>
              <a:satOff val="-20388"/>
              <a:lumOff val="4804"/>
              <a:alphaOff val="0"/>
            </a:schemeClr>
          </a:fillRef>
          <a:effectRef idx="0">
            <a:schemeClr val="accent4">
              <a:alpha val="50000"/>
              <a:hueOff val="4900445"/>
              <a:satOff val="-20388"/>
              <a:lumOff val="4804"/>
              <a:alphaOff val="0"/>
            </a:schemeClr>
          </a:effectRef>
          <a:fontRef idx="minor">
            <a:schemeClr val="tx1"/>
          </a:fontRef>
        </p:style>
      </p:sp>
      <p:sp>
        <p:nvSpPr>
          <p:cNvPr id="8" name="Oval 7"/>
          <p:cNvSpPr/>
          <p:nvPr/>
        </p:nvSpPr>
        <p:spPr>
          <a:xfrm>
            <a:off x="6641431" y="3077689"/>
            <a:ext cx="2503855" cy="2503855"/>
          </a:xfrm>
          <a:prstGeom prst="ellipse">
            <a:avLst/>
          </a:prstGeom>
          <a:solidFill>
            <a:schemeClr val="bg2">
              <a:lumMod val="90000"/>
              <a:alpha val="75000"/>
            </a:schemeClr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4">
              <a:alpha val="50000"/>
              <a:hueOff val="9800891"/>
              <a:satOff val="-40777"/>
              <a:lumOff val="9608"/>
              <a:alphaOff val="0"/>
            </a:schemeClr>
          </a:fillRef>
          <a:effectRef idx="0">
            <a:schemeClr val="accent4">
              <a:alpha val="50000"/>
              <a:hueOff val="9800891"/>
              <a:satOff val="-40777"/>
              <a:lumOff val="9608"/>
              <a:alphaOff val="0"/>
            </a:schemeClr>
          </a:effectRef>
          <a:fontRef idx="minor">
            <a:schemeClr val="tx1"/>
          </a:fontRef>
        </p:style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>
      <p:ext uri="{BB962C8B-B14F-4D97-AF65-F5344CB8AC3E}">
        <p14:creationId xmlns:p14="http://schemas.microsoft.com/office/powerpoint/2010/main" val="3724454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 b="1" i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639417" y="3160643"/>
            <a:ext cx="6039678" cy="2805166"/>
          </a:xfrm>
        </p:spPr>
        <p:txBody>
          <a:bodyPr wrap="square">
            <a:noAutofit/>
          </a:bodyPr>
          <a:lstStyle>
            <a:lvl1pPr>
              <a:defRPr sz="1800" b="0" i="0">
                <a:latin typeface="Futura PT Book" charset="0"/>
                <a:ea typeface="Futura PT Book" charset="0"/>
                <a:cs typeface="Futura PT Book" charset="0"/>
              </a:defRPr>
            </a:lvl1pPr>
            <a:lvl2pPr marL="449263" indent="-225425">
              <a:tabLst/>
              <a:defRPr sz="1600" b="0" i="0">
                <a:latin typeface="Futura PT Book" charset="0"/>
                <a:ea typeface="Futura PT Book" charset="0"/>
                <a:cs typeface="Futura PT Book" charset="0"/>
              </a:defRPr>
            </a:lvl2pPr>
            <a:lvl3pPr marL="673100" indent="-223838">
              <a:tabLst/>
              <a:defRPr sz="1400" b="0" i="0">
                <a:latin typeface="Futura PT Book" charset="0"/>
                <a:ea typeface="Futura PT Book" charset="0"/>
                <a:cs typeface="Futura PT Book" charset="0"/>
              </a:defRPr>
            </a:lvl3pPr>
            <a:lvl4pPr marL="898525" indent="-225425">
              <a:tabLst/>
              <a:defRPr sz="1200" b="0" i="0">
                <a:latin typeface="Futura PT Book" charset="0"/>
                <a:ea typeface="Futura PT Book" charset="0"/>
                <a:cs typeface="Futura PT Book" charset="0"/>
              </a:defRPr>
            </a:lvl4pPr>
            <a:lvl5pPr marL="1157288" indent="-258763">
              <a:tabLst/>
              <a:defRPr sz="1100" b="0" i="0">
                <a:latin typeface="Futura PT Book" charset="0"/>
                <a:ea typeface="Futura PT Book" charset="0"/>
                <a:cs typeface="Futura PT Book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0057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39417" y="926250"/>
            <a:ext cx="6039678" cy="1211408"/>
          </a:xfrm>
        </p:spPr>
        <p:txBody>
          <a:bodyPr wrap="square"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39417" y="2363077"/>
            <a:ext cx="6039678" cy="443742"/>
          </a:xfrm>
        </p:spPr>
        <p:txBody>
          <a:bodyPr wrap="square" anchor="t">
            <a:noAutofit/>
          </a:bodyPr>
          <a:lstStyle>
            <a:lvl1pPr marL="0" indent="0">
              <a:buNone/>
              <a:defRPr sz="2000" b="1" i="0" spc="30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3795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Footer Right">
    <p:bg>
      <p:bgPr>
        <a:solidFill>
          <a:srgbClr val="6EF4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Footer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1765852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2484219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bg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2105651" y="3152338"/>
            <a:ext cx="7967265" cy="2221767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Footer Righ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11488256" cy="7080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11488256" cy="970659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00000"/>
              </a:lnSpc>
              <a:buNone/>
              <a:defRPr sz="2800" b="1" i="0" baseline="0">
                <a:solidFill>
                  <a:schemeClr val="tx1"/>
                </a:solidFill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1740633"/>
            <a:ext cx="11488256" cy="3946449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Footer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345156" y="354147"/>
            <a:ext cx="5481904" cy="708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Title is </a:t>
            </a:r>
            <a:r>
              <a:rPr lang="en-US" dirty="0" err="1"/>
              <a:t>Futura</a:t>
            </a:r>
            <a:r>
              <a:rPr lang="en-US" dirty="0"/>
              <a:t> PT heavy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5156" y="1072514"/>
            <a:ext cx="5481904" cy="9706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2800" b="1" i="0" baseline="0">
                <a:latin typeface="Futura PT Heavy" charset="0"/>
                <a:ea typeface="Futura PT Heavy" charset="0"/>
                <a:cs typeface="Futura PT Heavy" charset="0"/>
              </a:defRPr>
            </a:lvl1pPr>
          </a:lstStyle>
          <a:p>
            <a:pPr lvl="0"/>
            <a:r>
              <a:rPr lang="en-US" dirty="0"/>
              <a:t>Sub-title is </a:t>
            </a:r>
            <a:r>
              <a:rPr lang="en-US" dirty="0" err="1"/>
              <a:t>Futura</a:t>
            </a:r>
            <a:r>
              <a:rPr lang="en-US" dirty="0"/>
              <a:t> PT heavy in sentence case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45156" y="2131622"/>
            <a:ext cx="5481904" cy="394644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Body copy is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Futura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PT book in sentence case. Lorem ipsum dolor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adipiscing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finibus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lacinia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justo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auctor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ultricies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facilisi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Nullam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rhoncus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magna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sed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consectetur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est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tincidunt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sit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amet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Suspendisse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ut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tempor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turpis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Integer a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iaculis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risus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imperdiet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maximus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commodo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Pellentesque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vitae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orci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. Nam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hendrerit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odio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eu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lobortis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accumsan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tellus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ex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felis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,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eget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elementum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erat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dolor id sem.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Fusce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dictum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tortor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vel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</a:t>
            </a:r>
            <a:r>
              <a:rPr lang="en-US" sz="2000" dirty="0" err="1">
                <a:latin typeface="Futura PT Book" charset="0"/>
                <a:ea typeface="Futura PT Book" charset="0"/>
                <a:cs typeface="Futura PT Book" charset="0"/>
              </a:rPr>
              <a:t>posuere</a:t>
            </a:r>
            <a:r>
              <a:rPr lang="en-US" sz="2000" dirty="0">
                <a:latin typeface="Futura PT Book" charset="0"/>
                <a:ea typeface="Futura PT Book" charset="0"/>
                <a:cs typeface="Futura PT Book" charset="0"/>
              </a:rPr>
              <a:t> convallis.</a:t>
            </a: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51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9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D374885F-E128-D84F-8C1F-232D171C4F1C}" type="datetimeFigureOut">
              <a:rPr lang="en-US" smtClean="0"/>
              <a:pPr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79673" y="6455963"/>
            <a:ext cx="11832655" cy="253843"/>
            <a:chOff x="179673" y="6151839"/>
            <a:chExt cx="11832655" cy="25384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2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9673" y="6151839"/>
              <a:ext cx="654718" cy="25384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3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317238" y="6178012"/>
              <a:ext cx="695090" cy="2014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76709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  <p:sldLayoutId id="2147483864" r:id="rId13"/>
    <p:sldLayoutId id="2147483865" r:id="rId14"/>
    <p:sldLayoutId id="2147483866" r:id="rId15"/>
    <p:sldLayoutId id="2147483867" r:id="rId16"/>
    <p:sldLayoutId id="2147483868" r:id="rId17"/>
    <p:sldLayoutId id="2147483869" r:id="rId18"/>
    <p:sldLayoutId id="2147483870" r:id="rId19"/>
    <p:sldLayoutId id="2147483871" r:id="rId20"/>
    <p:sldLayoutId id="2147483872" r:id="rId21"/>
    <p:sldLayoutId id="2147483873" r:id="rId22"/>
    <p:sldLayoutId id="2147483874" r:id="rId23"/>
    <p:sldLayoutId id="2147483875" r:id="rId24"/>
    <p:sldLayoutId id="2147483876" r:id="rId25"/>
    <p:sldLayoutId id="2147483877" r:id="rId26"/>
    <p:sldLayoutId id="2147483878" r:id="rId27"/>
    <p:sldLayoutId id="2147483879" r:id="rId28"/>
    <p:sldLayoutId id="2147483880" r:id="rId29"/>
    <p:sldLayoutId id="2147483881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utura PT Heavy" charset="0"/>
          <a:ea typeface="Futura PT Heavy" charset="0"/>
          <a:cs typeface="Futura PT Heavy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D374885F-E128-D84F-8C1F-232D171C4F1C}" type="datetimeFigureOut">
              <a:rPr lang="en-US" smtClean="0"/>
              <a:pPr/>
              <a:t>9/27/2018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utura PT Book" charset="0"/>
                <a:ea typeface="Futura PT Book" charset="0"/>
                <a:cs typeface="Futura PT Book" charset="0"/>
              </a:defRPr>
            </a:lvl1pPr>
          </a:lstStyle>
          <a:p>
            <a:fld id="{034AB4D3-D701-B94F-8129-47DC3730903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79673" y="6455963"/>
            <a:ext cx="11832655" cy="253843"/>
            <a:chOff x="179673" y="6151839"/>
            <a:chExt cx="11832655" cy="25384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3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79673" y="6151839"/>
              <a:ext cx="654718" cy="253843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4" cstate="screen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317238" y="6178012"/>
              <a:ext cx="695090" cy="2014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947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4" r:id="rId11"/>
    <p:sldLayoutId id="2147483895" r:id="rId12"/>
    <p:sldLayoutId id="2147483897" r:id="rId13"/>
    <p:sldLayoutId id="2147483899" r:id="rId14"/>
    <p:sldLayoutId id="2147483905" r:id="rId15"/>
    <p:sldLayoutId id="2147483907" r:id="rId16"/>
    <p:sldLayoutId id="2147483908" r:id="rId17"/>
    <p:sldLayoutId id="2147483909" r:id="rId18"/>
    <p:sldLayoutId id="2147483910" r:id="rId19"/>
    <p:sldLayoutId id="2147483911" r:id="rId20"/>
    <p:sldLayoutId id="2147483912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Futura PT Heavy" charset="0"/>
          <a:ea typeface="Futura PT Heavy" charset="0"/>
          <a:cs typeface="Futura PT Heavy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Futura PT Book" charset="0"/>
          <a:ea typeface="Futura PT Book" charset="0"/>
          <a:cs typeface="Futura PT Book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5145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64473" y="474984"/>
            <a:ext cx="11488256" cy="7080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Standard POST request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BA90F5-3336-40E2-98A7-802EEFD512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91" t="14046"/>
          <a:stretch/>
        </p:blipFill>
        <p:spPr>
          <a:xfrm>
            <a:off x="2547392" y="1416049"/>
            <a:ext cx="6740987" cy="4942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486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64473" y="1465677"/>
            <a:ext cx="11488256" cy="708025"/>
          </a:xfrm>
        </p:spPr>
        <p:txBody>
          <a:bodyPr/>
          <a:lstStyle/>
          <a:p>
            <a:r>
              <a:rPr lang="en-US" dirty="0"/>
              <a:t>Packet Sniffers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7071E-22CD-4576-B9CF-A6B917B31603}"/>
              </a:ext>
            </a:extLst>
          </p:cNvPr>
          <p:cNvSpPr txBox="1"/>
          <p:nvPr/>
        </p:nvSpPr>
        <p:spPr>
          <a:xfrm>
            <a:off x="1539695" y="2514694"/>
            <a:ext cx="89378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Programs which intercept web requests and responses being sent a received on a device.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These allow you to see HTTP requests to data sources that are used to populate web pages.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Charles proxy, Fiddler, Wireshark etc.</a:t>
            </a:r>
          </a:p>
        </p:txBody>
      </p:sp>
    </p:spTree>
    <p:extLst>
      <p:ext uri="{BB962C8B-B14F-4D97-AF65-F5344CB8AC3E}">
        <p14:creationId xmlns:p14="http://schemas.microsoft.com/office/powerpoint/2010/main" val="653978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908785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353" r="20353"/>
          <a:stretch/>
        </p:blipFill>
        <p:spPr>
          <a:prstGeom prst="rect">
            <a:avLst/>
          </a:prstGeom>
        </p:spPr>
      </p:pic>
      <p:sp>
        <p:nvSpPr>
          <p:cNvPr id="1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528307" y="3213193"/>
            <a:ext cx="5481904" cy="708025"/>
          </a:xfrm>
        </p:spPr>
        <p:txBody>
          <a:bodyPr/>
          <a:lstStyle/>
          <a:p>
            <a:pPr algn="ctr"/>
            <a:r>
              <a:rPr lang="en-US" sz="3600" dirty="0"/>
              <a:t>Mocking API Calls</a:t>
            </a:r>
          </a:p>
          <a:p>
            <a:pPr algn="ctr"/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71869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45156" y="1550936"/>
            <a:ext cx="11488256" cy="708025"/>
          </a:xfrm>
        </p:spPr>
        <p:txBody>
          <a:bodyPr/>
          <a:lstStyle/>
          <a:p>
            <a:r>
              <a:rPr lang="en-US" dirty="0"/>
              <a:t>Request Composers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54EB7-1088-4F5C-91D7-002C9103BB53}"/>
              </a:ext>
            </a:extLst>
          </p:cNvPr>
          <p:cNvSpPr txBox="1"/>
          <p:nvPr/>
        </p:nvSpPr>
        <p:spPr>
          <a:xfrm>
            <a:off x="1620378" y="2823883"/>
            <a:ext cx="89378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Programs which can be used to compose and send HTTP requests of different types to web services.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These allow you send to trigger responses from web API endpoints.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Postman, Fiddler, etc.</a:t>
            </a:r>
          </a:p>
        </p:txBody>
      </p:sp>
    </p:spTree>
    <p:extLst>
      <p:ext uri="{BB962C8B-B14F-4D97-AF65-F5344CB8AC3E}">
        <p14:creationId xmlns:p14="http://schemas.microsoft.com/office/powerpoint/2010/main" val="1853376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4453928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13" b="781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45156" y="3074987"/>
            <a:ext cx="5481904" cy="70802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Performance Monitoring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37220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2706782"/>
            <a:ext cx="11245850" cy="1951038"/>
          </a:xfrm>
        </p:spPr>
        <p:txBody>
          <a:bodyPr>
            <a:normAutofit/>
          </a:bodyPr>
          <a:lstStyle/>
          <a:p>
            <a:r>
              <a:rPr lang="en-US" dirty="0"/>
              <a:t>Why do we want to monitor performance?</a:t>
            </a:r>
          </a:p>
        </p:txBody>
      </p:sp>
    </p:spTree>
    <p:extLst>
      <p:ext uri="{BB962C8B-B14F-4D97-AF65-F5344CB8AC3E}">
        <p14:creationId xmlns:p14="http://schemas.microsoft.com/office/powerpoint/2010/main" val="2913781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45156" y="1550936"/>
            <a:ext cx="11488256" cy="708025"/>
          </a:xfrm>
        </p:spPr>
        <p:txBody>
          <a:bodyPr/>
          <a:lstStyle/>
          <a:p>
            <a:r>
              <a:rPr lang="en-US" dirty="0"/>
              <a:t>Performance Monitors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54EB7-1088-4F5C-91D7-002C9103BB53}"/>
              </a:ext>
            </a:extLst>
          </p:cNvPr>
          <p:cNvSpPr txBox="1"/>
          <p:nvPr/>
        </p:nvSpPr>
        <p:spPr>
          <a:xfrm>
            <a:off x="1620378" y="2679504"/>
            <a:ext cx="89378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Monitor  consistent behaviour and speeds in requests and responses.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Alerts can be set with different threshold values.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Can be used in combination with performance load tests to prove the resilience of a system during periods of peak load.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Speed is essential to the business!</a:t>
            </a:r>
          </a:p>
        </p:txBody>
      </p:sp>
    </p:spTree>
    <p:extLst>
      <p:ext uri="{BB962C8B-B14F-4D97-AF65-F5344CB8AC3E}">
        <p14:creationId xmlns:p14="http://schemas.microsoft.com/office/powerpoint/2010/main" val="16824734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</p:spTree>
    <p:extLst>
      <p:ext uri="{BB962C8B-B14F-4D97-AF65-F5344CB8AC3E}">
        <p14:creationId xmlns:p14="http://schemas.microsoft.com/office/powerpoint/2010/main" val="659473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2500594"/>
            <a:ext cx="11245850" cy="1409670"/>
          </a:xfrm>
        </p:spPr>
        <p:txBody>
          <a:bodyPr>
            <a:normAutofit/>
          </a:bodyPr>
          <a:lstStyle/>
          <a:p>
            <a:r>
              <a:rPr lang="en-US" dirty="0"/>
              <a:t>Software Engineering Tools:</a:t>
            </a:r>
          </a:p>
          <a:p>
            <a:r>
              <a:rPr lang="en-US" sz="2800" dirty="0"/>
              <a:t>Diagnosing API issues an monitoring API performance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4769307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45156" y="1550936"/>
            <a:ext cx="11488256" cy="708025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054EB7-1088-4F5C-91D7-002C9103BB53}"/>
              </a:ext>
            </a:extLst>
          </p:cNvPr>
          <p:cNvSpPr txBox="1"/>
          <p:nvPr/>
        </p:nvSpPr>
        <p:spPr>
          <a:xfrm>
            <a:off x="1427872" y="2679504"/>
            <a:ext cx="89378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There are many tools that can be used to troubleshoot and monitor our APIs.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Some are manual and can be triggered by you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Some are automated and can be used to “watch” our services in the background.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Logging can be generic using default instrumentation tools, or specific and event based using traces.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</p:txBody>
      </p:sp>
    </p:spTree>
    <p:extLst>
      <p:ext uri="{BB962C8B-B14F-4D97-AF65-F5344CB8AC3E}">
        <p14:creationId xmlns:p14="http://schemas.microsoft.com/office/powerpoint/2010/main" val="30772492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3074988"/>
            <a:ext cx="11488256" cy="708025"/>
          </a:xfrm>
        </p:spPr>
        <p:txBody>
          <a:bodyPr/>
          <a:lstStyle/>
          <a:p>
            <a:r>
              <a:rPr lang="en-US" dirty="0"/>
              <a:t>Demo Time</a:t>
            </a:r>
          </a:p>
        </p:txBody>
      </p:sp>
      <p:pic>
        <p:nvPicPr>
          <p:cNvPr id="2050" name="Picture 2" descr="Image result for that's all folks">
            <a:extLst>
              <a:ext uri="{FF2B5EF4-FFF2-40B4-BE49-F238E27FC236}">
                <a16:creationId xmlns:a16="http://schemas.microsoft.com/office/drawing/2014/main" id="{09035011-5B92-450D-B874-528597E3BD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0"/>
            <a:ext cx="90947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31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E2A806-81A2-447E-9C36-9922C4359DEE}"/>
              </a:ext>
            </a:extLst>
          </p:cNvPr>
          <p:cNvSpPr txBox="1"/>
          <p:nvPr/>
        </p:nvSpPr>
        <p:spPr>
          <a:xfrm>
            <a:off x="2209717" y="3939063"/>
            <a:ext cx="83419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Futura PT Heavy"/>
              </a:rPr>
              <a:t>Computer Science Graduate from Brunel University</a:t>
            </a:r>
          </a:p>
          <a:p>
            <a:endParaRPr lang="en-GB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Futura PT Heavy"/>
              </a:rPr>
              <a:t>Working in the Ecommerce domain with team Pixar (product &amp; sizing platform)</a:t>
            </a:r>
          </a:p>
          <a:p>
            <a:endParaRPr lang="en-GB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latin typeface="Futura PT Heavy"/>
              </a:rPr>
              <a:t>Previously completed an internship at AXA Investment Managers</a:t>
            </a:r>
          </a:p>
        </p:txBody>
      </p:sp>
      <p:pic>
        <p:nvPicPr>
          <p:cNvPr id="1026" name="Picture 2" descr="https://i.imgflip.com/2iowx8.jpg">
            <a:extLst>
              <a:ext uri="{FF2B5EF4-FFF2-40B4-BE49-F238E27FC236}">
                <a16:creationId xmlns:a16="http://schemas.microsoft.com/office/drawing/2014/main" id="{7218E676-3811-431F-9574-C8EC57FA8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6612" y="494918"/>
            <a:ext cx="3982703" cy="2848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5707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2923512"/>
            <a:ext cx="11245850" cy="1010976"/>
          </a:xfrm>
        </p:spPr>
        <p:txBody>
          <a:bodyPr>
            <a:normAutofit/>
          </a:bodyPr>
          <a:lstStyle/>
          <a:p>
            <a:r>
              <a:rPr lang="en-US" dirty="0"/>
              <a:t>Why are these tools useful?</a:t>
            </a:r>
          </a:p>
        </p:txBody>
      </p:sp>
    </p:spTree>
    <p:extLst>
      <p:ext uri="{BB962C8B-B14F-4D97-AF65-F5344CB8AC3E}">
        <p14:creationId xmlns:p14="http://schemas.microsoft.com/office/powerpoint/2010/main" val="11219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73075" y="1111343"/>
            <a:ext cx="11245850" cy="897031"/>
          </a:xfrm>
        </p:spPr>
        <p:txBody>
          <a:bodyPr>
            <a:normAutofit/>
          </a:bodyPr>
          <a:lstStyle/>
          <a:p>
            <a:r>
              <a:rPr lang="en-US" dirty="0"/>
              <a:t>Here are a few!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DE91D8-12A3-45D0-A53D-8F083054BB45}"/>
              </a:ext>
            </a:extLst>
          </p:cNvPr>
          <p:cNvSpPr txBox="1"/>
          <p:nvPr/>
        </p:nvSpPr>
        <p:spPr>
          <a:xfrm>
            <a:off x="2303929" y="2294964"/>
            <a:ext cx="796065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Futura PT Heavy"/>
              </a:rPr>
              <a:t>Identify API failures that might have been missed by automated feedback loops?</a:t>
            </a:r>
          </a:p>
          <a:p>
            <a:endParaRPr lang="en-GB" sz="2400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Futura PT Heavy"/>
              </a:rPr>
              <a:t>See exactly what data is being sent between whom?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solidFill>
                <a:schemeClr val="bg1"/>
              </a:solidFill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  <a:latin typeface="Futura PT Heavy"/>
              </a:rPr>
              <a:t>Manually check that your API’s endpoints have the expected behaviour.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412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353" r="20353"/>
          <a:stretch/>
        </p:blipFill>
        <p:spPr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179705" y="3074988"/>
            <a:ext cx="3675100" cy="708025"/>
          </a:xfrm>
        </p:spPr>
        <p:txBody>
          <a:bodyPr>
            <a:normAutofit/>
          </a:bodyPr>
          <a:lstStyle/>
          <a:p>
            <a:r>
              <a:rPr lang="en-US" dirty="0"/>
              <a:t>HTTP Requests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31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72050" y="1111479"/>
            <a:ext cx="11488256" cy="708025"/>
          </a:xfrm>
        </p:spPr>
        <p:txBody>
          <a:bodyPr/>
          <a:lstStyle/>
          <a:p>
            <a:r>
              <a:rPr lang="en-US" dirty="0"/>
              <a:t>Types of HTTP Requests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7071E-22CD-4576-B9CF-A6B917B31603}"/>
              </a:ext>
            </a:extLst>
          </p:cNvPr>
          <p:cNvSpPr txBox="1"/>
          <p:nvPr/>
        </p:nvSpPr>
        <p:spPr>
          <a:xfrm>
            <a:off x="1647272" y="2196355"/>
            <a:ext cx="893781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GET- the ‘getting’ request type, used to request data from an API. (normally returns this data in the response body)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POST- the ‘sending’ request type, used to send data to an endpoint of a webservice for consumption. The data type you are sending is defined in the request header and the data itself in the request body.</a:t>
            </a:r>
          </a:p>
          <a:p>
            <a:endParaRPr lang="en-GB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Futura PT Heavy"/>
              </a:rPr>
              <a:t>DELETE- the ‘disposal’ request type, used to delete data from an endpoint or service.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Futura PT Heavy"/>
            </a:endParaRPr>
          </a:p>
        </p:txBody>
      </p:sp>
    </p:spTree>
    <p:extLst>
      <p:ext uri="{BB962C8B-B14F-4D97-AF65-F5344CB8AC3E}">
        <p14:creationId xmlns:p14="http://schemas.microsoft.com/office/powerpoint/2010/main" val="694429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51872" y="403454"/>
            <a:ext cx="11488256" cy="708025"/>
          </a:xfrm>
        </p:spPr>
        <p:txBody>
          <a:bodyPr/>
          <a:lstStyle/>
          <a:p>
            <a:r>
              <a:rPr lang="en-US" dirty="0"/>
              <a:t>Common Types of HTTP Responses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07071E-22CD-4576-B9CF-A6B917B31603}"/>
              </a:ext>
            </a:extLst>
          </p:cNvPr>
          <p:cNvSpPr txBox="1"/>
          <p:nvPr/>
        </p:nvSpPr>
        <p:spPr>
          <a:xfrm>
            <a:off x="1627094" y="1121225"/>
            <a:ext cx="893781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2xx successful -</a:t>
            </a:r>
            <a:r>
              <a:rPr lang="en-GB" sz="1400" dirty="0">
                <a:latin typeface="Futura PT Heavy"/>
              </a:rPr>
              <a:t> the request was received, understood and fully accepted by the server: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200 ok – </a:t>
            </a:r>
            <a:r>
              <a:rPr lang="en-GB" sz="1400" dirty="0">
                <a:latin typeface="Futura PT Heavy"/>
              </a:rPr>
              <a:t>generic success status code indicating completed request.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202 Accepted- </a:t>
            </a:r>
            <a:r>
              <a:rPr lang="en-GB" sz="1400" dirty="0">
                <a:latin typeface="Futura PT Heavy"/>
              </a:rPr>
              <a:t>the request has been accepted by the server, hasn’t been fully fulfilled.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400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3xx redirect - </a:t>
            </a:r>
            <a:r>
              <a:rPr lang="en-GB" sz="1400" dirty="0">
                <a:latin typeface="Futura PT Heavy"/>
              </a:rPr>
              <a:t>the request was received and understood, but further action is needed to be taken by the client to complete the request.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301 moved permanently – </a:t>
            </a:r>
            <a:r>
              <a:rPr lang="en-GB" sz="1400" dirty="0">
                <a:latin typeface="Futura PT Heavy"/>
              </a:rPr>
              <a:t>redirect all requests to the given URL(in body)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300 multiple choices – </a:t>
            </a:r>
            <a:r>
              <a:rPr lang="en-GB" sz="1400" dirty="0">
                <a:latin typeface="Futura PT Heavy"/>
              </a:rPr>
              <a:t>indicates multiple options for the requested resource that the client wants to receive i.e. video quality settings for streaming etc.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400" b="1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4xx client errors - </a:t>
            </a:r>
            <a:r>
              <a:rPr lang="en-GB" sz="1400" dirty="0">
                <a:latin typeface="Futura PT Heavy"/>
              </a:rPr>
              <a:t>the request sent by the client cannot be processed by the server due to bad format.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400 bad request– </a:t>
            </a:r>
            <a:r>
              <a:rPr lang="en-GB" sz="1400" dirty="0">
                <a:latin typeface="Futura PT Heavy"/>
              </a:rPr>
              <a:t>the message cannot be processed due to a malformed request syntax, size or invalid content type.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403 forbidden– </a:t>
            </a:r>
            <a:r>
              <a:rPr lang="en-GB" sz="1400" dirty="0">
                <a:latin typeface="Futura PT Heavy"/>
              </a:rPr>
              <a:t>the request has a valid shape, but the server refuses to action the request due to lack of permissions for a resource, could be missing valid credentials or an invalid  SSL certificate.</a:t>
            </a:r>
            <a:endParaRPr lang="en-GB" sz="1400" b="1" dirty="0">
              <a:latin typeface="Futura PT Heavy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5xx server errors - </a:t>
            </a:r>
            <a:r>
              <a:rPr lang="en-GB" sz="1400" dirty="0">
                <a:latin typeface="Futura PT Heavy"/>
              </a:rPr>
              <a:t>the server the seeks client communication with is unable to process the request.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500 internal server error– </a:t>
            </a:r>
            <a:r>
              <a:rPr lang="en-GB" sz="1400" dirty="0">
                <a:latin typeface="Futura PT Heavy"/>
              </a:rPr>
              <a:t>generic response for unfulfillable requests from the client.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b="1" dirty="0">
                <a:latin typeface="Futura PT Heavy"/>
              </a:rPr>
              <a:t>503 service unavailable– </a:t>
            </a:r>
            <a:r>
              <a:rPr lang="en-GB" sz="1400" dirty="0">
                <a:latin typeface="Futura PT Heavy"/>
              </a:rPr>
              <a:t>the server is currently unavailable to fulfil the request due to maintenance or </a:t>
            </a:r>
            <a:r>
              <a:rPr lang="en-GB" sz="1400">
                <a:latin typeface="Futura PT Heavy"/>
              </a:rPr>
              <a:t>overload.</a:t>
            </a:r>
            <a:endParaRPr lang="en-GB" b="1" dirty="0">
              <a:latin typeface="Futura PT Heavy"/>
            </a:endParaRPr>
          </a:p>
        </p:txBody>
      </p:sp>
    </p:spTree>
    <p:extLst>
      <p:ext uri="{BB962C8B-B14F-4D97-AF65-F5344CB8AC3E}">
        <p14:creationId xmlns:p14="http://schemas.microsoft.com/office/powerpoint/2010/main" val="3298835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64473" y="474984"/>
            <a:ext cx="11488256" cy="7080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Standard GET request example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71A258-0AF7-40A6-BDEE-1532562E96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751" y="1630456"/>
            <a:ext cx="10153650" cy="20193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1EE979-DD86-4629-B1A5-9F88809206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03" t="49031" b="9005"/>
          <a:stretch/>
        </p:blipFill>
        <p:spPr>
          <a:xfrm>
            <a:off x="2061882" y="3908611"/>
            <a:ext cx="8095129" cy="251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109773"/>
      </p:ext>
    </p:extLst>
  </p:cSld>
  <p:clrMapOvr>
    <a:masterClrMapping/>
  </p:clrMapOvr>
</p:sld>
</file>

<file path=ppt/theme/theme1.xml><?xml version="1.0" encoding="utf-8"?>
<a:theme xmlns:a="http://schemas.openxmlformats.org/drawingml/2006/main" name="ASOS Basic 2017 Tech +CC">
  <a:themeElements>
    <a:clrScheme name="Custom 2">
      <a:dk1>
        <a:srgbClr val="000000"/>
      </a:dk1>
      <a:lt1>
        <a:srgbClr val="FFFFFF"/>
      </a:lt1>
      <a:dk2>
        <a:srgbClr val="424242"/>
      </a:dk2>
      <a:lt2>
        <a:srgbClr val="E7E6E6"/>
      </a:lt2>
      <a:accent1>
        <a:srgbClr val="7980FF"/>
      </a:accent1>
      <a:accent2>
        <a:srgbClr val="00FA92"/>
      </a:accent2>
      <a:accent3>
        <a:srgbClr val="A5A5A5"/>
      </a:accent3>
      <a:accent4>
        <a:srgbClr val="FEFC78"/>
      </a:accent4>
      <a:accent5>
        <a:srgbClr val="00FCFF"/>
      </a:accent5>
      <a:accent6>
        <a:srgbClr val="00FA92"/>
      </a:accent6>
      <a:hlink>
        <a:srgbClr val="72FCD5"/>
      </a:hlink>
      <a:folHlink>
        <a:srgbClr val="D4FB78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OS Basic 2017 Tech +CC" id="{C784831B-8221-404B-8F15-0D682CAABC92}" vid="{7EB3D4D1-6F33-DC45-863B-E594465C993B}"/>
    </a:ext>
  </a:extLst>
</a:theme>
</file>

<file path=ppt/theme/theme2.xml><?xml version="1.0" encoding="utf-8"?>
<a:theme xmlns:a="http://schemas.openxmlformats.org/drawingml/2006/main" name="Asos">
  <a:themeElements>
    <a:clrScheme name="Custom 2">
      <a:dk1>
        <a:srgbClr val="000000"/>
      </a:dk1>
      <a:lt1>
        <a:srgbClr val="FFFFFF"/>
      </a:lt1>
      <a:dk2>
        <a:srgbClr val="424242"/>
      </a:dk2>
      <a:lt2>
        <a:srgbClr val="E7E6E6"/>
      </a:lt2>
      <a:accent1>
        <a:srgbClr val="7980FF"/>
      </a:accent1>
      <a:accent2>
        <a:srgbClr val="00FA92"/>
      </a:accent2>
      <a:accent3>
        <a:srgbClr val="A5A5A5"/>
      </a:accent3>
      <a:accent4>
        <a:srgbClr val="FEFC78"/>
      </a:accent4>
      <a:accent5>
        <a:srgbClr val="00FCFF"/>
      </a:accent5>
      <a:accent6>
        <a:srgbClr val="00FA92"/>
      </a:accent6>
      <a:hlink>
        <a:srgbClr val="72FCD5"/>
      </a:hlink>
      <a:folHlink>
        <a:srgbClr val="D4FB78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os" id="{9F6225D2-B5D0-444A-B079-0AD3200381D7}" vid="{1F7019B5-970A-4BF0-A6BB-8ED528F495B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7C3D00BAC497346A97D7DE1728AEF38" ma:contentTypeVersion="17" ma:contentTypeDescription="Create a new document." ma:contentTypeScope="" ma:versionID="ca1d8644e8e111c131159f23575dc86e">
  <xsd:schema xmlns:xsd="http://www.w3.org/2001/XMLSchema" xmlns:xs="http://www.w3.org/2001/XMLSchema" xmlns:p="http://schemas.microsoft.com/office/2006/metadata/properties" xmlns:ns2="b0e6edfc-c28e-4d2e-97b6-e63b8eaf0561" xmlns:ns3="e7bdd476-a8c9-44bf-b1a7-16436a72a35d" targetNamespace="http://schemas.microsoft.com/office/2006/metadata/properties" ma:root="true" ma:fieldsID="8679d5e4d23530014c785749ba3b7664" ns2:_="" ns3:_="">
    <xsd:import namespace="b0e6edfc-c28e-4d2e-97b6-e63b8eaf0561"/>
    <xsd:import namespace="e7bdd476-a8c9-44bf-b1a7-16436a72a35d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e6edfc-c28e-4d2e-97b6-e63b8eaf0561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SharedWithUsers" ma:index="11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bdd476-a8c9-44bf-b1a7-16436a72a3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5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b0e6edfc-c28e-4d2e-97b6-e63b8eaf0561">525KWQ2PXMKQ-817831704-790</_dlc_DocId>
    <_dlc_DocIdUrl xmlns="b0e6edfc-c28e-4d2e-97b6-e63b8eaf0561">
      <Url>https://asos1.sharepoint.com/Engineering/_layouts/15/DocIdRedir.aspx?ID=525KWQ2PXMKQ-817831704-790</Url>
      <Description>525KWQ2PXMKQ-817831704-790</Description>
    </_dlc_DocIdUrl>
    <SharedWithUsers xmlns="b0e6edfc-c28e-4d2e-97b6-e63b8eaf0561">
      <UserInfo>
        <DisplayName>Priya Kanish</DisplayName>
        <AccountId>7670</AccountId>
        <AccountType/>
      </UserInfo>
    </SharedWithUsers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D8B3A2-518E-4546-95E0-8685A8197322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23E18845-F259-4D2D-BB71-EAAD0F9CC1C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0e6edfc-c28e-4d2e-97b6-e63b8eaf0561"/>
    <ds:schemaRef ds:uri="e7bdd476-a8c9-44bf-b1a7-16436a72a3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EBB782A-8AAE-4894-948A-D90FDC8CC18F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b0e6edfc-c28e-4d2e-97b6-e63b8eaf0561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e7bdd476-a8c9-44bf-b1a7-16436a72a35d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45ECA7A9-2BE6-493A-B54F-5D7B2AB0AD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3011</TotalTime>
  <Words>644</Words>
  <Application>Microsoft Office PowerPoint</Application>
  <PresentationFormat>Widescreen</PresentationFormat>
  <Paragraphs>73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Futura PT Book</vt:lpstr>
      <vt:lpstr>Futura PT Heavy</vt:lpstr>
      <vt:lpstr>Futura PT Medium</vt:lpstr>
      <vt:lpstr>ASOS Basic 2017 Tech +CC</vt:lpstr>
      <vt:lpstr>Asos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Jonty Fairless</dc:creator>
  <cp:lastModifiedBy>roberto rhodes</cp:lastModifiedBy>
  <cp:revision>37</cp:revision>
  <dcterms:created xsi:type="dcterms:W3CDTF">2017-12-07T13:39:37Z</dcterms:created>
  <dcterms:modified xsi:type="dcterms:W3CDTF">2018-09-27T05:19:20Z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0x01010007C3D00BAC497346A97D7DE1728AEF38</vt:lpwstr>
  </property>
  <property fmtid="{D5CDD505-2E9C-101B-9397-08002B2CF9AE}" pid="3" name="_dlc_DocIdItemGuid">
    <vt:lpwstr>ffcca7b8-22b0-4fe4-8cb3-cf9c27c48cde</vt:lpwstr>
  </property>
</Properties>
</file>

<file path=docProps/thumbnail.jpeg>
</file>